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00000"/>
    <a:srgbClr val="336699"/>
    <a:srgbClr val="2B3A42"/>
    <a:srgbClr val="66A2D8"/>
    <a:srgbClr val="337EC3"/>
    <a:srgbClr val="2B6CA7"/>
    <a:srgbClr val="1F4E79"/>
    <a:srgbClr val="E77619"/>
    <a:srgbClr val="428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29"/>
    <p:restoredTop sz="60350" autoAdjust="0"/>
  </p:normalViewPr>
  <p:slideViewPr>
    <p:cSldViewPr snapToGrid="0" snapToObjects="1">
      <p:cViewPr varScale="1">
        <p:scale>
          <a:sx n="96" d="100"/>
          <a:sy n="96" d="100"/>
        </p:scale>
        <p:origin x="114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190B4-57D5-44C9-A572-B1DF109CE818}" type="datetimeFigureOut">
              <a:rPr lang="nl-BE" smtClean="0"/>
              <a:t>11/10/2018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46D09-24E4-434C-A438-26C0B099FEB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92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46D09-24E4-434C-A438-26C0B099FEBE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843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12A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cap="all" baseline="0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cap="all" baseline="0">
                <a:solidFill>
                  <a:schemeClr val="bg1"/>
                </a:solidFill>
                <a:latin typeface="Segoe UI" panose="020B0502040204020203" pitchFamily="34" charset="0"/>
                <a:ea typeface="Verdana" charset="0"/>
                <a:cs typeface="Segoe UI" panose="020B0502040204020203" pitchFamily="34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7" y="1957076"/>
            <a:ext cx="6855937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781293" y="6496050"/>
            <a:ext cx="1410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>
                <a:solidFill>
                  <a:schemeClr val="bg1"/>
                </a:solidFill>
              </a:rPr>
              <a:t>@kevinderudder</a:t>
            </a:r>
          </a:p>
        </p:txBody>
      </p:sp>
    </p:spTree>
    <p:extLst>
      <p:ext uri="{BB962C8B-B14F-4D97-AF65-F5344CB8AC3E}">
        <p14:creationId xmlns:p14="http://schemas.microsoft.com/office/powerpoint/2010/main" val="126982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12A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781293" y="6496050"/>
            <a:ext cx="1410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>
                <a:solidFill>
                  <a:schemeClr val="bg1"/>
                </a:solidFill>
              </a:rPr>
              <a:t>@kevinderudder</a:t>
            </a:r>
          </a:p>
        </p:txBody>
      </p:sp>
    </p:spTree>
    <p:extLst>
      <p:ext uri="{BB962C8B-B14F-4D97-AF65-F5344CB8AC3E}">
        <p14:creationId xmlns:p14="http://schemas.microsoft.com/office/powerpoint/2010/main" val="137664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176283" y="146762"/>
            <a:ext cx="11779156" cy="624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egoe UI" panose="020B0502040204020203" pitchFamily="34" charset="0"/>
                <a:ea typeface="Verdana" charset="0"/>
                <a:cs typeface="Segoe UI" panose="020B0502040204020203" pitchFamily="34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176284" y="944137"/>
            <a:ext cx="11779156" cy="5232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374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4293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032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13507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8068822" y="-26760"/>
            <a:ext cx="4123178" cy="6879686"/>
          </a:xfrm>
          <a:prstGeom prst="rect">
            <a:avLst/>
          </a:prstGeom>
          <a:solidFill>
            <a:srgbClr val="12A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22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20916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-168" r="30329" b="973"/>
          <a:stretch/>
        </p:blipFill>
        <p:spPr>
          <a:xfrm>
            <a:off x="7967242" y="-145765"/>
            <a:ext cx="4591289" cy="72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12A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 userDrawn="1"/>
        </p:nvSpPr>
        <p:spPr>
          <a:xfrm>
            <a:off x="10781293" y="6496050"/>
            <a:ext cx="1410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>
                <a:solidFill>
                  <a:schemeClr val="bg1"/>
                </a:solidFill>
              </a:rPr>
              <a:t>@kevinderudder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7" y="1957076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781293" y="6496050"/>
            <a:ext cx="1410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>
                <a:solidFill>
                  <a:srgbClr val="5D7291"/>
                </a:solidFill>
              </a:rPr>
              <a:t>@kevinderudder</a:t>
            </a:r>
          </a:p>
        </p:txBody>
      </p:sp>
    </p:spTree>
    <p:extLst>
      <p:ext uri="{BB962C8B-B14F-4D97-AF65-F5344CB8AC3E}">
        <p14:creationId xmlns:p14="http://schemas.microsoft.com/office/powerpoint/2010/main" val="154703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7" r:id="rId3"/>
    <p:sldLayoutId id="2147483664" r:id="rId4"/>
    <p:sldLayoutId id="2147483668" r:id="rId5"/>
    <p:sldLayoutId id="2147483669" r:id="rId6"/>
    <p:sldLayoutId id="2147483660" r:id="rId7"/>
    <p:sldLayoutId id="2147483661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mxr.mozilla.org/seamonkey/source/parser/htmlparser/src/nsElementTable.cpp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html5-diff/#absent-element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HTML5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510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HTML5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New elements and attributes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5827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New Elements</a:t>
            </a:r>
            <a:endParaRPr lang="nl-BE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2306738" y="802152"/>
            <a:ext cx="2602632" cy="4925144"/>
          </a:xfrm>
          <a:prstGeom prst="rect">
            <a:avLst/>
          </a:prstGeom>
        </p:spPr>
        <p:txBody>
          <a:bodyPr anchor="t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article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aside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audio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canvas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command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datalist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details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embed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figcaption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figure</a:t>
            </a:r>
            <a:endParaRPr lang="en-US" sz="2400" dirty="0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129002" y="795017"/>
            <a:ext cx="2602632" cy="4925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footer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header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hgroup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keygen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mark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meter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nav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output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progress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rp</a:t>
            </a:r>
            <a:endParaRPr lang="en-US" sz="2400" dirty="0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8316300" y="795017"/>
            <a:ext cx="2602632" cy="4925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err="1" smtClean="0">
                <a:solidFill>
                  <a:srgbClr val="4F81BD">
                    <a:lumMod val="75000"/>
                  </a:srgbClr>
                </a:solidFill>
              </a:rPr>
              <a:t>rt</a:t>
            </a:r>
            <a:endParaRPr lang="nl-BE" sz="2400" dirty="0" smtClean="0">
              <a:solidFill>
                <a:srgbClr val="4F81BD">
                  <a:lumMod val="75000"/>
                </a:srgbClr>
              </a:solidFill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ruby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section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source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summary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>
                <a:solidFill>
                  <a:srgbClr val="4F81BD">
                    <a:lumMod val="75000"/>
                  </a:srgbClr>
                </a:solidFill>
              </a:rPr>
              <a:t>t</a:t>
            </a: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ime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>
                <a:solidFill>
                  <a:srgbClr val="4F81BD">
                    <a:lumMod val="75000"/>
                  </a:srgbClr>
                </a:solidFill>
              </a:rPr>
              <a:t>v</a:t>
            </a: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ideo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err="1" smtClean="0">
                <a:solidFill>
                  <a:srgbClr val="4F81BD">
                    <a:lumMod val="75000"/>
                  </a:srgbClr>
                </a:solidFill>
              </a:rPr>
              <a:t>wbr</a:t>
            </a:r>
            <a:endParaRPr lang="nl-BE" sz="2400" dirty="0" smtClean="0">
              <a:solidFill>
                <a:srgbClr val="4F81BD">
                  <a:lumMod val="75000"/>
                </a:srgbClr>
              </a:solidFill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>
                <a:solidFill>
                  <a:srgbClr val="4F81BD">
                    <a:lumMod val="75000"/>
                  </a:srgbClr>
                </a:solidFill>
              </a:rPr>
              <a:t>b</a:t>
            </a: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di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>
                <a:solidFill>
                  <a:srgbClr val="4F81BD">
                    <a:lumMod val="75000"/>
                  </a:srgbClr>
                </a:solidFill>
              </a:rPr>
              <a:t>t</a:t>
            </a: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rack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nl-BE" sz="2400" dirty="0" smtClean="0">
                <a:solidFill>
                  <a:srgbClr val="4F81BD">
                    <a:lumMod val="75000"/>
                  </a:srgbClr>
                </a:solidFill>
              </a:rPr>
              <a:t>...</a:t>
            </a:r>
            <a:endParaRPr lang="en-US" sz="2400" dirty="0">
              <a:solidFill>
                <a:srgbClr val="4F81B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1232" y="2098903"/>
            <a:ext cx="1791664" cy="624338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nl-BE" cap="all" dirty="0" smtClean="0">
                <a:solidFill>
                  <a:schemeClr val="bg1"/>
                </a:solidFill>
              </a:rPr>
              <a:t>Question</a:t>
            </a:r>
            <a:endParaRPr lang="nl-BE" cap="all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1232" y="2723241"/>
            <a:ext cx="7566299" cy="1073506"/>
          </a:xfrm>
        </p:spPr>
        <p:txBody>
          <a:bodyPr/>
          <a:lstStyle/>
          <a:p>
            <a:pPr marL="0" indent="0">
              <a:buNone/>
            </a:pPr>
            <a:r>
              <a:rPr lang="nl-BE" dirty="0" smtClean="0"/>
              <a:t>WHERE DO THESE ELEMENTS COME FROM?</a:t>
            </a:r>
            <a:endParaRPr lang="nl-BE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26" y="4560853"/>
            <a:ext cx="3336332" cy="229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7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61" y="964133"/>
            <a:ext cx="8124077" cy="49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9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"/>
          <p:cNvSpPr/>
          <p:nvPr/>
        </p:nvSpPr>
        <p:spPr>
          <a:xfrm>
            <a:off x="1736820" y="590944"/>
            <a:ext cx="6912768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hthoek 2"/>
          <p:cNvSpPr/>
          <p:nvPr/>
        </p:nvSpPr>
        <p:spPr>
          <a:xfrm>
            <a:off x="1738394" y="878976"/>
            <a:ext cx="54936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hthoek 3"/>
          <p:cNvSpPr/>
          <p:nvPr/>
        </p:nvSpPr>
        <p:spPr>
          <a:xfrm>
            <a:off x="1736820" y="1167008"/>
            <a:ext cx="54432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hthoek 4"/>
          <p:cNvSpPr/>
          <p:nvPr/>
        </p:nvSpPr>
        <p:spPr>
          <a:xfrm>
            <a:off x="1738394" y="1455040"/>
            <a:ext cx="50832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hthoek 5"/>
          <p:cNvSpPr/>
          <p:nvPr/>
        </p:nvSpPr>
        <p:spPr>
          <a:xfrm>
            <a:off x="1738394" y="1743072"/>
            <a:ext cx="46296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hthoek 6"/>
          <p:cNvSpPr/>
          <p:nvPr/>
        </p:nvSpPr>
        <p:spPr>
          <a:xfrm>
            <a:off x="1736820" y="2034728"/>
            <a:ext cx="43560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hthoek 7"/>
          <p:cNvSpPr/>
          <p:nvPr/>
        </p:nvSpPr>
        <p:spPr>
          <a:xfrm>
            <a:off x="1738394" y="2322760"/>
            <a:ext cx="4176464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hthoek 8"/>
          <p:cNvSpPr/>
          <p:nvPr/>
        </p:nvSpPr>
        <p:spPr>
          <a:xfrm>
            <a:off x="1738394" y="2610792"/>
            <a:ext cx="39780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hthoek 9"/>
          <p:cNvSpPr/>
          <p:nvPr/>
        </p:nvSpPr>
        <p:spPr>
          <a:xfrm>
            <a:off x="1738394" y="2898824"/>
            <a:ext cx="38088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hthoek 10"/>
          <p:cNvSpPr/>
          <p:nvPr/>
        </p:nvSpPr>
        <p:spPr>
          <a:xfrm>
            <a:off x="1738394" y="3186856"/>
            <a:ext cx="36864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hthoek 11"/>
          <p:cNvSpPr/>
          <p:nvPr/>
        </p:nvSpPr>
        <p:spPr>
          <a:xfrm>
            <a:off x="1738394" y="3474888"/>
            <a:ext cx="32076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hthoek 12"/>
          <p:cNvSpPr/>
          <p:nvPr/>
        </p:nvSpPr>
        <p:spPr>
          <a:xfrm>
            <a:off x="1738394" y="3762920"/>
            <a:ext cx="3168352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hthoek 13"/>
          <p:cNvSpPr/>
          <p:nvPr/>
        </p:nvSpPr>
        <p:spPr>
          <a:xfrm>
            <a:off x="1736820" y="4050952"/>
            <a:ext cx="27468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hthoek 14"/>
          <p:cNvSpPr/>
          <p:nvPr/>
        </p:nvSpPr>
        <p:spPr>
          <a:xfrm>
            <a:off x="1738394" y="4338984"/>
            <a:ext cx="27468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hthoek 15"/>
          <p:cNvSpPr/>
          <p:nvPr/>
        </p:nvSpPr>
        <p:spPr>
          <a:xfrm>
            <a:off x="1736820" y="4627016"/>
            <a:ext cx="26100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hthoek 16"/>
          <p:cNvSpPr/>
          <p:nvPr/>
        </p:nvSpPr>
        <p:spPr>
          <a:xfrm>
            <a:off x="1736820" y="4915048"/>
            <a:ext cx="20700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hthoek 17"/>
          <p:cNvSpPr/>
          <p:nvPr/>
        </p:nvSpPr>
        <p:spPr>
          <a:xfrm>
            <a:off x="1736820" y="5203080"/>
            <a:ext cx="20340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hthoek 18"/>
          <p:cNvSpPr/>
          <p:nvPr/>
        </p:nvSpPr>
        <p:spPr>
          <a:xfrm>
            <a:off x="1736820" y="5491112"/>
            <a:ext cx="16956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hthoek 19"/>
          <p:cNvSpPr/>
          <p:nvPr/>
        </p:nvSpPr>
        <p:spPr>
          <a:xfrm>
            <a:off x="1736820" y="5779144"/>
            <a:ext cx="16560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hthoek 20"/>
          <p:cNvSpPr/>
          <p:nvPr/>
        </p:nvSpPr>
        <p:spPr>
          <a:xfrm>
            <a:off x="1736820" y="6067176"/>
            <a:ext cx="1634400" cy="216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kstvak 21"/>
          <p:cNvSpPr txBox="1"/>
          <p:nvPr/>
        </p:nvSpPr>
        <p:spPr>
          <a:xfrm>
            <a:off x="413752" y="544231"/>
            <a:ext cx="124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err="1" smtClean="0">
                <a:solidFill>
                  <a:srgbClr val="414141"/>
                </a:solidFill>
              </a:rPr>
              <a:t>footer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25" name="Tekstvak 22"/>
          <p:cNvSpPr txBox="1"/>
          <p:nvPr/>
        </p:nvSpPr>
        <p:spPr>
          <a:xfrm>
            <a:off x="406728" y="832263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menu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26" name="Tekstvak 23"/>
          <p:cNvSpPr txBox="1"/>
          <p:nvPr/>
        </p:nvSpPr>
        <p:spPr>
          <a:xfrm>
            <a:off x="413752" y="1120295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err="1" smtClean="0">
                <a:solidFill>
                  <a:srgbClr val="414141"/>
                </a:solidFill>
              </a:rPr>
              <a:t>title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27" name="Tekstvak 24"/>
          <p:cNvSpPr txBox="1"/>
          <p:nvPr/>
        </p:nvSpPr>
        <p:spPr>
          <a:xfrm>
            <a:off x="413752" y="1408327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small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28" name="Tekstvak 25"/>
          <p:cNvSpPr txBox="1"/>
          <p:nvPr/>
        </p:nvSpPr>
        <p:spPr>
          <a:xfrm>
            <a:off x="406728" y="1696359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err="1" smtClean="0">
                <a:solidFill>
                  <a:srgbClr val="414141"/>
                </a:solidFill>
              </a:rPr>
              <a:t>text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29" name="Tekstvak 26"/>
          <p:cNvSpPr txBox="1"/>
          <p:nvPr/>
        </p:nvSpPr>
        <p:spPr>
          <a:xfrm>
            <a:off x="406728" y="1988839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content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0" name="Tekstvak 27"/>
          <p:cNvSpPr txBox="1"/>
          <p:nvPr/>
        </p:nvSpPr>
        <p:spPr>
          <a:xfrm>
            <a:off x="406728" y="2276871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header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1" name="Tekstvak 28"/>
          <p:cNvSpPr txBox="1"/>
          <p:nvPr/>
        </p:nvSpPr>
        <p:spPr>
          <a:xfrm>
            <a:off x="413752" y="2564903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err="1" smtClean="0">
                <a:solidFill>
                  <a:srgbClr val="414141"/>
                </a:solidFill>
              </a:rPr>
              <a:t>nav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2" name="Tekstvak 29"/>
          <p:cNvSpPr txBox="1"/>
          <p:nvPr/>
        </p:nvSpPr>
        <p:spPr>
          <a:xfrm>
            <a:off x="406728" y="2852935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copyright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3" name="Tekstvak 30"/>
          <p:cNvSpPr txBox="1"/>
          <p:nvPr/>
        </p:nvSpPr>
        <p:spPr>
          <a:xfrm>
            <a:off x="413752" y="3140967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button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4" name="Tekstvak 31"/>
          <p:cNvSpPr txBox="1"/>
          <p:nvPr/>
        </p:nvSpPr>
        <p:spPr>
          <a:xfrm>
            <a:off x="406728" y="3411127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err="1" smtClean="0">
                <a:solidFill>
                  <a:srgbClr val="414141"/>
                </a:solidFill>
              </a:rPr>
              <a:t>main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5" name="Tekstvak 32"/>
          <p:cNvSpPr txBox="1"/>
          <p:nvPr/>
        </p:nvSpPr>
        <p:spPr>
          <a:xfrm>
            <a:off x="413752" y="3706928"/>
            <a:ext cx="1245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search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6" name="Tekstvak 33"/>
          <p:cNvSpPr txBox="1"/>
          <p:nvPr/>
        </p:nvSpPr>
        <p:spPr>
          <a:xfrm>
            <a:off x="406728" y="3993385"/>
            <a:ext cx="13896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err="1" smtClean="0">
                <a:solidFill>
                  <a:srgbClr val="414141"/>
                </a:solidFill>
              </a:rPr>
              <a:t>msonormal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7" name="Tekstvak 34"/>
          <p:cNvSpPr txBox="1"/>
          <p:nvPr/>
        </p:nvSpPr>
        <p:spPr>
          <a:xfrm>
            <a:off x="413752" y="4273119"/>
            <a:ext cx="13896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date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8" name="Tekstvak 35"/>
          <p:cNvSpPr txBox="1"/>
          <p:nvPr/>
        </p:nvSpPr>
        <p:spPr>
          <a:xfrm>
            <a:off x="413752" y="4555727"/>
            <a:ext cx="13896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err="1" smtClean="0">
                <a:solidFill>
                  <a:srgbClr val="414141"/>
                </a:solidFill>
              </a:rPr>
              <a:t>smalltext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39" name="Tekstvak 36"/>
          <p:cNvSpPr txBox="1"/>
          <p:nvPr/>
        </p:nvSpPr>
        <p:spPr>
          <a:xfrm>
            <a:off x="406728" y="4853863"/>
            <a:ext cx="13896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body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40" name="Tekstvak 37"/>
          <p:cNvSpPr txBox="1"/>
          <p:nvPr/>
        </p:nvSpPr>
        <p:spPr>
          <a:xfrm>
            <a:off x="406728" y="5141895"/>
            <a:ext cx="13896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style1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41" name="Tekstvak 38"/>
          <p:cNvSpPr txBox="1"/>
          <p:nvPr/>
        </p:nvSpPr>
        <p:spPr>
          <a:xfrm>
            <a:off x="413752" y="5436972"/>
            <a:ext cx="13896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top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42" name="Tekstvak 39"/>
          <p:cNvSpPr txBox="1"/>
          <p:nvPr/>
        </p:nvSpPr>
        <p:spPr>
          <a:xfrm>
            <a:off x="413752" y="5717959"/>
            <a:ext cx="13896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err="1" smtClean="0">
                <a:solidFill>
                  <a:srgbClr val="414141"/>
                </a:solidFill>
              </a:rPr>
              <a:t>white</a:t>
            </a:r>
            <a:endParaRPr lang="en-US" sz="1400" b="1" dirty="0">
              <a:solidFill>
                <a:srgbClr val="414141"/>
              </a:solidFill>
            </a:endParaRPr>
          </a:p>
        </p:txBody>
      </p:sp>
      <p:sp>
        <p:nvSpPr>
          <p:cNvPr id="43" name="Tekstvak 40"/>
          <p:cNvSpPr txBox="1"/>
          <p:nvPr/>
        </p:nvSpPr>
        <p:spPr>
          <a:xfrm>
            <a:off x="413752" y="6005991"/>
            <a:ext cx="138962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400" b="1" dirty="0" smtClean="0">
                <a:solidFill>
                  <a:srgbClr val="414141"/>
                </a:solidFill>
              </a:rPr>
              <a:t>link</a:t>
            </a:r>
            <a:endParaRPr lang="en-US" sz="1400" b="1" dirty="0">
              <a:solidFill>
                <a:srgbClr val="4141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8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What if a browser doesn’t support these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283" y="944137"/>
            <a:ext cx="11779156" cy="5232826"/>
          </a:xfrm>
        </p:spPr>
        <p:txBody>
          <a:bodyPr/>
          <a:lstStyle/>
          <a:p>
            <a:r>
              <a:rPr lang="nl-BE" dirty="0" smtClean="0"/>
              <a:t>Every browser has a list of elements they support</a:t>
            </a:r>
          </a:p>
          <a:p>
            <a:pPr lvl="1"/>
            <a:r>
              <a:rPr lang="nl-BE" dirty="0" smtClean="0"/>
              <a:t>Firefox: </a:t>
            </a:r>
            <a:r>
              <a:rPr lang="nl-BE" dirty="0" smtClean="0">
                <a:hlinkClick r:id="rId2"/>
              </a:rPr>
              <a:t>list of elements</a:t>
            </a:r>
            <a:endParaRPr lang="nl-BE" dirty="0" smtClean="0"/>
          </a:p>
          <a:p>
            <a:pPr lvl="1"/>
            <a:endParaRPr lang="nl-BE" dirty="0"/>
          </a:p>
          <a:p>
            <a:r>
              <a:rPr lang="nl-BE" dirty="0" smtClean="0"/>
              <a:t>Each browser has its own list </a:t>
            </a:r>
            <a:r>
              <a:rPr lang="nl-BE" dirty="0" smtClean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nl-BE" dirty="0" smtClean="0">
                <a:sym typeface="Wingdings" panose="05000000000000000000" pitchFamily="2" charset="2"/>
              </a:rPr>
              <a:t>Use a </a:t>
            </a:r>
            <a:r>
              <a:rPr lang="nl-BE" dirty="0" smtClean="0">
                <a:latin typeface="Consolas" panose="020B0609020204030204" pitchFamily="49" charset="0"/>
                <a:sym typeface="Wingdings" panose="05000000000000000000" pitchFamily="2" charset="2"/>
              </a:rPr>
              <a:t>reset.css</a:t>
            </a:r>
            <a:r>
              <a:rPr lang="nl-BE" dirty="0" smtClean="0">
                <a:sym typeface="Wingdings" panose="05000000000000000000" pitchFamily="2" charset="2"/>
              </a:rPr>
              <a:t> or </a:t>
            </a:r>
            <a:r>
              <a:rPr lang="nl-BE" dirty="0" smtClean="0">
                <a:latin typeface="Consolas" panose="020B0609020204030204" pitchFamily="49" charset="0"/>
                <a:sym typeface="Wingdings" panose="05000000000000000000" pitchFamily="2" charset="2"/>
              </a:rPr>
              <a:t>normalize.css</a:t>
            </a:r>
            <a:endParaRPr lang="nl-B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699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HTML5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Obsolete Elements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25622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69370"/>
            <a:ext cx="10544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5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1" y="238125"/>
            <a:ext cx="109442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856" y="2994518"/>
            <a:ext cx="6776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hlinkClick r:id="rId2"/>
              </a:rPr>
              <a:t>http://www.w3.org/TR/html5-diff/#</a:t>
            </a:r>
            <a:r>
              <a:rPr lang="nl-BE" sz="2400" dirty="0" smtClean="0">
                <a:hlinkClick r:id="rId2"/>
              </a:rPr>
              <a:t>absent-elements</a:t>
            </a:r>
            <a:endParaRPr lang="nl-BE" sz="2400" dirty="0" smtClean="0"/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36777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1232" y="2098903"/>
            <a:ext cx="1095925" cy="624338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nl-BE" cap="all" dirty="0" smtClean="0">
                <a:solidFill>
                  <a:schemeClr val="bg1"/>
                </a:solidFill>
              </a:rPr>
              <a:t>Goal</a:t>
            </a:r>
            <a:endParaRPr lang="nl-BE" cap="all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1232" y="2723241"/>
            <a:ext cx="7566299" cy="1073506"/>
          </a:xfrm>
        </p:spPr>
        <p:txBody>
          <a:bodyPr/>
          <a:lstStyle/>
          <a:p>
            <a:pPr marL="0" indent="0">
              <a:buNone/>
            </a:pPr>
            <a:r>
              <a:rPr lang="nl-BE" dirty="0" smtClean="0"/>
              <a:t>Add modern HTML features to your excisiting basic HTML skills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1994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HTML5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Forms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1010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561" y="973223"/>
            <a:ext cx="8154144" cy="438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1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Attribute: required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Finally</a:t>
            </a:r>
          </a:p>
          <a:p>
            <a:r>
              <a:rPr lang="nl-BE" dirty="0" smtClean="0"/>
              <a:t>Opt-in feature</a:t>
            </a:r>
          </a:p>
          <a:p>
            <a:pPr lvl="1"/>
            <a:r>
              <a:rPr lang="nl-BE" dirty="0" smtClean="0"/>
              <a:t>Ignored if the browser doesn’t support it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267693" y="3635838"/>
            <a:ext cx="7596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required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="required"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required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nl-BE" sz="5400" dirty="0"/>
          </a:p>
        </p:txBody>
      </p:sp>
    </p:spTree>
    <p:extLst>
      <p:ext uri="{BB962C8B-B14F-4D97-AF65-F5344CB8AC3E}">
        <p14:creationId xmlns:p14="http://schemas.microsoft.com/office/powerpoint/2010/main" val="159535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Attribute: placeholder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Only in input fields</a:t>
            </a:r>
          </a:p>
          <a:p>
            <a:r>
              <a:rPr lang="nl-BE" dirty="0" smtClean="0"/>
              <a:t>Only text, no images</a:t>
            </a:r>
          </a:p>
          <a:p>
            <a:r>
              <a:rPr lang="nl-BE" dirty="0" smtClean="0"/>
              <a:t>Opt-in feature</a:t>
            </a:r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>
            <a:off x="2153850" y="4766975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 smtClean="0">
                <a:solidFill>
                  <a:srgbClr val="800000"/>
                </a:solidFill>
                <a:latin typeface="Consolas"/>
              </a:rPr>
              <a:t>input </a:t>
            </a:r>
            <a:r>
              <a:rPr lang="en-US" dirty="0" smtClean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="text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firstName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placeholder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Firstname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054" y="3326815"/>
            <a:ext cx="3240360" cy="119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54" y="3300220"/>
            <a:ext cx="4437220" cy="122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79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Attribute: Pattern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Regular expression to validate the input</a:t>
            </a:r>
          </a:p>
          <a:p>
            <a:r>
              <a:rPr lang="nl-BE" dirty="0" smtClean="0"/>
              <a:t>Opt-in feature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105421" y="3237384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pattern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="[a-z]"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 only containing letters"/&gt;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427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Attribute: autofocus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First come, first serve</a:t>
            </a:r>
            <a:endParaRPr lang="nl-BE" dirty="0"/>
          </a:p>
        </p:txBody>
      </p:sp>
      <p:sp>
        <p:nvSpPr>
          <p:cNvPr id="4" name="Rechthoek 4"/>
          <p:cNvSpPr/>
          <p:nvPr/>
        </p:nvSpPr>
        <p:spPr>
          <a:xfrm>
            <a:off x="3554760" y="3375884"/>
            <a:ext cx="516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input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</a:rPr>
              <a:t>id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firstName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autofocus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2718294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Attribute list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71" y="944137"/>
            <a:ext cx="11779156" cy="5232826"/>
          </a:xfrm>
        </p:spPr>
        <p:txBody>
          <a:bodyPr/>
          <a:lstStyle/>
          <a:p>
            <a:r>
              <a:rPr lang="nl-BE" dirty="0" smtClean="0"/>
              <a:t>Autocomplete</a:t>
            </a:r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46" y="2992660"/>
            <a:ext cx="3960440" cy="1676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969" y="2880970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="countries"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datalist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="countries"&gt;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="BE"&gt;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Belgium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="UK"&gt;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United Kingdom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="IS"&gt;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Iceland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nl-BE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datalist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5969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Input fields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390667" y="988031"/>
            <a:ext cx="64807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="email"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="url"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="tel"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="color"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="date"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="time"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="month"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="week"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="datetime"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="range"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="number"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3003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More input fields</a:t>
            </a:r>
            <a:endParaRPr lang="nl-B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92" y="1083803"/>
            <a:ext cx="3583969" cy="2915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3"/>
          <p:cNvSpPr/>
          <p:nvPr/>
        </p:nvSpPr>
        <p:spPr>
          <a:xfrm>
            <a:off x="395536" y="954594"/>
            <a:ext cx="5472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sz="2400" dirty="0">
                <a:solidFill>
                  <a:srgbClr val="800000"/>
                </a:solidFill>
                <a:latin typeface="Consolas"/>
              </a:rPr>
              <a:t>input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="date"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nsolas"/>
              </a:rPr>
              <a:t>/&gt;</a:t>
            </a:r>
            <a:endParaRPr lang="en-US" sz="2400" dirty="0">
              <a:solidFill>
                <a:srgbClr val="0000FF"/>
              </a:solidFill>
              <a:latin typeface="Consolas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sz="2400" dirty="0">
                <a:solidFill>
                  <a:srgbClr val="800000"/>
                </a:solidFill>
                <a:latin typeface="Consolas"/>
              </a:rPr>
              <a:t>input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="month"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nsolas"/>
              </a:rPr>
              <a:t>/&gt;</a:t>
            </a:r>
            <a:endParaRPr lang="en-US" sz="2400" dirty="0">
              <a:solidFill>
                <a:srgbClr val="0000FF"/>
              </a:solidFill>
              <a:latin typeface="Consolas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sz="2400" dirty="0">
                <a:solidFill>
                  <a:srgbClr val="800000"/>
                </a:solidFill>
                <a:latin typeface="Consolas"/>
              </a:rPr>
              <a:t>input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="week"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nsolas"/>
              </a:rPr>
              <a:t>/&gt;</a:t>
            </a:r>
            <a:endParaRPr lang="en-US" sz="2400" dirty="0">
              <a:solidFill>
                <a:srgbClr val="0000FF"/>
              </a:solidFill>
              <a:latin typeface="Consolas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sz="2400" dirty="0">
                <a:solidFill>
                  <a:srgbClr val="800000"/>
                </a:solidFill>
                <a:latin typeface="Consolas"/>
              </a:rPr>
              <a:t>input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="time"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nsolas"/>
              </a:rPr>
              <a:t>/&gt;</a:t>
            </a:r>
            <a:endParaRPr lang="en-US" sz="2400" dirty="0">
              <a:solidFill>
                <a:srgbClr val="0000FF"/>
              </a:solidFill>
              <a:latin typeface="Consolas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sz="2400" dirty="0">
                <a:solidFill>
                  <a:srgbClr val="800000"/>
                </a:solidFill>
                <a:latin typeface="Consolas"/>
              </a:rPr>
              <a:t>input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="</a:t>
            </a:r>
            <a:r>
              <a:rPr lang="en-US" sz="2400" dirty="0" err="1">
                <a:solidFill>
                  <a:srgbClr val="0000FF"/>
                </a:solidFill>
                <a:latin typeface="Consolas"/>
              </a:rPr>
              <a:t>datetime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nsolas"/>
              </a:rPr>
              <a:t>/&gt;</a:t>
            </a:r>
            <a:endParaRPr lang="en-US" sz="2400" dirty="0">
              <a:solidFill>
                <a:srgbClr val="0000FF"/>
              </a:solidFill>
              <a:latin typeface="Consolas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sz="2400" dirty="0">
                <a:solidFill>
                  <a:srgbClr val="800000"/>
                </a:solidFill>
                <a:latin typeface="Consolas"/>
              </a:rPr>
              <a:t>input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="</a:t>
            </a:r>
            <a:r>
              <a:rPr lang="en-US" sz="2400" dirty="0" err="1">
                <a:solidFill>
                  <a:srgbClr val="0000FF"/>
                </a:solidFill>
                <a:latin typeface="Consolas"/>
              </a:rPr>
              <a:t>datetime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-local"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nsolas"/>
              </a:rPr>
              <a:t>/&gt;</a:t>
            </a:r>
            <a:endParaRPr lang="en-US" sz="2400" dirty="0">
              <a:solidFill>
                <a:srgbClr val="0000F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08184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HTML5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Audio and Video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8107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Agenda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Compatibility</a:t>
            </a:r>
          </a:p>
          <a:p>
            <a:r>
              <a:rPr lang="nl-BE" dirty="0" smtClean="0"/>
              <a:t>New vs Old elements</a:t>
            </a:r>
          </a:p>
          <a:p>
            <a:r>
              <a:rPr lang="nl-BE" dirty="0" smtClean="0"/>
              <a:t>Forms</a:t>
            </a:r>
          </a:p>
          <a:p>
            <a:r>
              <a:rPr lang="nl-BE" dirty="0" smtClean="0"/>
              <a:t>Audio and Video</a:t>
            </a:r>
          </a:p>
          <a:p>
            <a:r>
              <a:rPr lang="nl-BE" smtClean="0"/>
              <a:t>Canvas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688615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kennysilva.net/wp-content/uploads/2011/04/w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67" y="-1"/>
            <a:ext cx="12259922" cy="721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/>
          <p:nvPr/>
        </p:nvSpPr>
        <p:spPr bwMode="auto">
          <a:xfrm>
            <a:off x="0" y="1043377"/>
            <a:ext cx="12192000" cy="617243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6667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491"/>
          <p:cNvSpPr txBox="1"/>
          <p:nvPr/>
        </p:nvSpPr>
        <p:spPr>
          <a:xfrm>
            <a:off x="711045" y="5766523"/>
            <a:ext cx="10259290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nl-BE" sz="4000" spc="-100" dirty="0" smtClean="0">
                <a:solidFill>
                  <a:schemeClr val="bg1"/>
                </a:solidFill>
                <a:latin typeface="+mj-lt"/>
              </a:rPr>
              <a:t>We already looking at videos for more then 10 years</a:t>
            </a:r>
            <a:endParaRPr lang="en-US" sz="4000" spc="-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25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93" y="447027"/>
            <a:ext cx="7630054" cy="5685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52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17298277" cy="23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60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-0.90659 0.00787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3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276" y="1556792"/>
            <a:ext cx="900345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01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25350" y="2791070"/>
            <a:ext cx="935495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egoe UI" panose="020B0502040204020203" pitchFamily="34" charset="0"/>
                <a:ea typeface="Verdana" charset="0"/>
                <a:cs typeface="Segoe UI" panose="020B0502040204020203" pitchFamily="34" charset="0"/>
              </a:defRPr>
            </a:lvl1pPr>
          </a:lstStyle>
          <a:p>
            <a:r>
              <a:rPr lang="nl-BE" cap="all" dirty="0" smtClean="0"/>
              <a:t>Audio == Video – width – height - poster</a:t>
            </a:r>
            <a:endParaRPr lang="nl-BE" cap="all" dirty="0"/>
          </a:p>
        </p:txBody>
      </p:sp>
    </p:spTree>
    <p:extLst>
      <p:ext uri="{BB962C8B-B14F-4D97-AF65-F5344CB8AC3E}">
        <p14:creationId xmlns:p14="http://schemas.microsoft.com/office/powerpoint/2010/main" val="241473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evin\Desktop\scre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60" y="989965"/>
            <a:ext cx="6427874" cy="482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188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What W3C suggested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284" y="2822713"/>
            <a:ext cx="11779156" cy="117281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All browsers should at least have built-in support for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6"/>
                </a:solidFill>
              </a:rPr>
              <a:t>Ogg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Vorbis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for audio and </a:t>
            </a:r>
            <a:r>
              <a:rPr lang="en-US" dirty="0" err="1">
                <a:solidFill>
                  <a:schemeClr val="accent6"/>
                </a:solidFill>
              </a:rPr>
              <a:t>Ogg</a:t>
            </a:r>
            <a:r>
              <a:rPr lang="en-US" dirty="0">
                <a:solidFill>
                  <a:schemeClr val="accent6"/>
                </a:solidFill>
              </a:rPr>
              <a:t> Theora</a:t>
            </a:r>
            <a:r>
              <a:rPr lang="nl-BE" dirty="0">
                <a:solidFill>
                  <a:schemeClr val="accent6"/>
                </a:solidFill>
              </a:rPr>
              <a:t> </a:t>
            </a:r>
            <a:r>
              <a:rPr lang="nl-BE" dirty="0"/>
              <a:t>for movies</a:t>
            </a:r>
          </a:p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563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27" y="1116833"/>
            <a:ext cx="642373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9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284" y="2822713"/>
            <a:ext cx="11779156" cy="1172817"/>
          </a:xfrm>
        </p:spPr>
        <p:txBody>
          <a:bodyPr/>
          <a:lstStyle/>
          <a:p>
            <a:pPr marL="0" indent="0" algn="ctr">
              <a:buNone/>
            </a:pPr>
            <a:r>
              <a:rPr lang="nl-BE" dirty="0" smtClean="0"/>
              <a:t>There is </a:t>
            </a:r>
            <a:r>
              <a:rPr lang="nl-BE" b="1" dirty="0" smtClean="0">
                <a:solidFill>
                  <a:srgbClr val="C00000"/>
                </a:solidFill>
              </a:rPr>
              <a:t>NO</a:t>
            </a:r>
            <a:r>
              <a:rPr lang="nl-BE" dirty="0" smtClean="0">
                <a:solidFill>
                  <a:srgbClr val="C00000"/>
                </a:solidFill>
              </a:rPr>
              <a:t> </a:t>
            </a:r>
            <a:r>
              <a:rPr lang="nl-BE" dirty="0" smtClean="0"/>
              <a:t>specification</a:t>
            </a:r>
            <a:endParaRPr lang="nl-BE" dirty="0"/>
          </a:p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50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27" y="2124974"/>
            <a:ext cx="8175176" cy="26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98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Compatibility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Support everything that exists</a:t>
            </a:r>
          </a:p>
          <a:p>
            <a:endParaRPr lang="nl-BE" dirty="0"/>
          </a:p>
          <a:p>
            <a:r>
              <a:rPr lang="nl-BE" dirty="0" smtClean="0"/>
              <a:t>Degrade gracefully</a:t>
            </a:r>
          </a:p>
          <a:p>
            <a:pPr lvl="1"/>
            <a:r>
              <a:rPr lang="nl-BE" dirty="0" smtClean="0"/>
              <a:t>A </a:t>
            </a:r>
            <a:r>
              <a:rPr lang="nl-BE" dirty="0" smtClean="0">
                <a:latin typeface="Consolas" panose="020B0609020204030204" pitchFamily="49" charset="0"/>
              </a:rPr>
              <a:t>datalist</a:t>
            </a:r>
            <a:r>
              <a:rPr lang="nl-BE" dirty="0" smtClean="0"/>
              <a:t> can also be a normal </a:t>
            </a:r>
            <a:r>
              <a:rPr lang="nl-BE" dirty="0" smtClean="0">
                <a:latin typeface="Consolas" panose="020B0609020204030204" pitchFamily="49" charset="0"/>
              </a:rPr>
              <a:t>select</a:t>
            </a:r>
          </a:p>
          <a:p>
            <a:pPr lvl="1"/>
            <a:endParaRPr lang="nl-BE" dirty="0"/>
          </a:p>
          <a:p>
            <a:r>
              <a:rPr lang="nl-BE" dirty="0" smtClean="0"/>
              <a:t>Don’t reinvent the wheel</a:t>
            </a:r>
          </a:p>
          <a:p>
            <a:endParaRPr lang="nl-BE" dirty="0"/>
          </a:p>
          <a:p>
            <a:r>
              <a:rPr lang="nl-BE" dirty="0" smtClean="0"/>
              <a:t>Support what already exists</a:t>
            </a:r>
          </a:p>
          <a:p>
            <a:pPr lvl="1"/>
            <a:r>
              <a:rPr lang="nl-BE" dirty="0" smtClean="0">
                <a:latin typeface="Consolas" panose="020B0609020204030204" pitchFamily="49" charset="0"/>
              </a:rPr>
              <a:t>&lt;br&gt;</a:t>
            </a:r>
            <a:r>
              <a:rPr lang="nl-BE" dirty="0" smtClean="0"/>
              <a:t> or </a:t>
            </a:r>
            <a:r>
              <a:rPr lang="nl-BE" dirty="0" smtClean="0">
                <a:latin typeface="Consolas" panose="020B0609020204030204" pitchFamily="49" charset="0"/>
              </a:rPr>
              <a:t>&lt;br/&gt;</a:t>
            </a:r>
            <a:r>
              <a:rPr lang="nl-BE" dirty="0" smtClean="0"/>
              <a:t> is allowed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5624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HTML5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Canvas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41331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mattovermatter.com/wp-content/uploads/2010/11/empty-canva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7991"/>
            <a:ext cx="12192000" cy="906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66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Canvas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Bitmapped area</a:t>
            </a:r>
          </a:p>
          <a:p>
            <a:pPr lvl="1"/>
            <a:r>
              <a:rPr lang="nl-BE" dirty="0" smtClean="0"/>
              <a:t>Code via JavaScript</a:t>
            </a:r>
          </a:p>
          <a:p>
            <a:pPr lvl="1"/>
            <a:r>
              <a:rPr lang="nl-BE" dirty="0" smtClean="0"/>
              <a:t>Page has to be loaded</a:t>
            </a:r>
          </a:p>
          <a:p>
            <a:pPr lvl="1"/>
            <a:endParaRPr lang="nl-BE" dirty="0"/>
          </a:p>
          <a:p>
            <a:r>
              <a:rPr lang="nl-BE" dirty="0" smtClean="0"/>
              <a:t>Canvas vs Flash, Silverlight or SVG</a:t>
            </a:r>
          </a:p>
          <a:p>
            <a:pPr lvl="1"/>
            <a:r>
              <a:rPr lang="nl-BE" dirty="0" smtClean="0"/>
              <a:t>No extra installation</a:t>
            </a:r>
          </a:p>
          <a:p>
            <a:pPr lvl="1"/>
            <a:r>
              <a:rPr lang="nl-BE" dirty="0" smtClean="0"/>
              <a:t>Works in immediate mode instead of retained mode</a:t>
            </a:r>
          </a:p>
          <a:p>
            <a:pPr lvl="1"/>
            <a:r>
              <a:rPr lang="nl-BE" b="1" dirty="0" smtClean="0"/>
              <a:t>Retained</a:t>
            </a:r>
            <a:r>
              <a:rPr lang="nl-BE" dirty="0" smtClean="0"/>
              <a:t>: via a graphical renderer</a:t>
            </a:r>
          </a:p>
          <a:p>
            <a:pPr lvl="1"/>
            <a:r>
              <a:rPr lang="nl-BE" b="1" dirty="0" smtClean="0"/>
              <a:t>Immediate</a:t>
            </a:r>
            <a:r>
              <a:rPr lang="nl-BE" dirty="0" smtClean="0"/>
              <a:t>: direct acces to your objects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6125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934" y="2358616"/>
            <a:ext cx="8493947" cy="2092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512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mattovermatter.com/wp-content/uploads/2010/11/empty-canva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7991"/>
            <a:ext cx="12192000" cy="906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Kevin\Desktop\mspai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2"/>
          <a:stretch/>
        </p:blipFill>
        <p:spPr bwMode="auto">
          <a:xfrm>
            <a:off x="1439042" y="635699"/>
            <a:ext cx="9325035" cy="485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87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Grab the context</a:t>
            </a:r>
            <a:endParaRPr lang="nl-B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2" y="2944823"/>
            <a:ext cx="8966791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58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mattovermatter.com/wp-content/uploads/2010/11/empty-canva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7991"/>
            <a:ext cx="12192000" cy="906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Kevin\Desktop\mspai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2"/>
          <a:stretch/>
        </p:blipFill>
        <p:spPr bwMode="auto">
          <a:xfrm>
            <a:off x="1439042" y="635699"/>
            <a:ext cx="9325035" cy="485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954" y="2536425"/>
            <a:ext cx="3467100" cy="1200150"/>
          </a:xfrm>
          <a:prstGeom prst="rect">
            <a:avLst/>
          </a:prstGeom>
          <a:noFill/>
          <a:ln w="9525">
            <a:solidFill>
              <a:srgbClr val="00AEE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1831811" y="3136500"/>
            <a:ext cx="19021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6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mattovermatter.com/wp-content/uploads/2010/11/empty-canva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7991"/>
            <a:ext cx="12192000" cy="906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Kevin\Desktop\mspai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2"/>
          <a:stretch/>
        </p:blipFill>
        <p:spPr bwMode="auto">
          <a:xfrm>
            <a:off x="1439042" y="635699"/>
            <a:ext cx="9325035" cy="485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ige driehoek 4"/>
          <p:cNvSpPr/>
          <p:nvPr/>
        </p:nvSpPr>
        <p:spPr>
          <a:xfrm flipH="1">
            <a:off x="3369459" y="2328389"/>
            <a:ext cx="1728192" cy="172819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34" y="2328389"/>
            <a:ext cx="35814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1498756" y="2620600"/>
            <a:ext cx="403860" cy="2743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nl-BE" spc="-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86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mattovermatter.com/wp-content/uploads/2010/11/empty-canva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7991"/>
            <a:ext cx="12192000" cy="906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Kevin\Desktop\mspai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2"/>
          <a:stretch/>
        </p:blipFill>
        <p:spPr bwMode="auto">
          <a:xfrm>
            <a:off x="1439042" y="635699"/>
            <a:ext cx="9325035" cy="485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1468859" y="2992324"/>
            <a:ext cx="403860" cy="2743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nl-BE" spc="-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00" y="2171291"/>
            <a:ext cx="1524613" cy="219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186" y="2890525"/>
            <a:ext cx="4272290" cy="860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52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13" y="605557"/>
            <a:ext cx="8294199" cy="586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71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HTML5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Shorthand syntax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58125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ige driehoek 3"/>
          <p:cNvSpPr/>
          <p:nvPr/>
        </p:nvSpPr>
        <p:spPr>
          <a:xfrm flipH="1">
            <a:off x="4945428" y="2202227"/>
            <a:ext cx="1728192" cy="172819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72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ige driehoek 2"/>
          <p:cNvSpPr/>
          <p:nvPr/>
        </p:nvSpPr>
        <p:spPr>
          <a:xfrm flipH="1">
            <a:off x="4429844" y="2666529"/>
            <a:ext cx="1728192" cy="172819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Rechte verbindingslijn 9"/>
          <p:cNvCxnSpPr/>
          <p:nvPr/>
        </p:nvCxnSpPr>
        <p:spPr>
          <a:xfrm>
            <a:off x="3709764" y="2666529"/>
            <a:ext cx="0" cy="17281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10"/>
          <p:cNvCxnSpPr/>
          <p:nvPr/>
        </p:nvCxnSpPr>
        <p:spPr>
          <a:xfrm>
            <a:off x="1981572" y="4394721"/>
            <a:ext cx="17281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al 3"/>
          <p:cNvSpPr/>
          <p:nvPr/>
        </p:nvSpPr>
        <p:spPr>
          <a:xfrm>
            <a:off x="3601752" y="2558517"/>
            <a:ext cx="216024" cy="21602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al 4"/>
          <p:cNvSpPr/>
          <p:nvPr/>
        </p:nvSpPr>
        <p:spPr>
          <a:xfrm>
            <a:off x="3601752" y="4286709"/>
            <a:ext cx="216024" cy="21602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al 5"/>
          <p:cNvSpPr/>
          <p:nvPr/>
        </p:nvSpPr>
        <p:spPr>
          <a:xfrm>
            <a:off x="1837556" y="4286709"/>
            <a:ext cx="216024" cy="21602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kstvak 16"/>
          <p:cNvSpPr txBox="1"/>
          <p:nvPr/>
        </p:nvSpPr>
        <p:spPr>
          <a:xfrm>
            <a:off x="6696609" y="2450505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white"/>
                </a:solidFill>
              </a:rPr>
              <a:t>ctx.beginPath</a:t>
            </a:r>
            <a:r>
              <a:rPr lang="en-US" sz="2400" dirty="0">
                <a:solidFill>
                  <a:prstClr val="white"/>
                </a:solidFill>
              </a:rPr>
              <a:t>(); </a:t>
            </a:r>
          </a:p>
        </p:txBody>
      </p:sp>
      <p:sp>
        <p:nvSpPr>
          <p:cNvPr id="11" name="Tekstvak 17"/>
          <p:cNvSpPr txBox="1"/>
          <p:nvPr/>
        </p:nvSpPr>
        <p:spPr>
          <a:xfrm>
            <a:off x="6694749" y="285293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white"/>
                </a:solidFill>
              </a:rPr>
              <a:t>ctx.moveTo</a:t>
            </a:r>
            <a:r>
              <a:rPr lang="en-US" sz="2400" dirty="0">
                <a:solidFill>
                  <a:prstClr val="white"/>
                </a:solidFill>
              </a:rPr>
              <a:t>(75, 50); </a:t>
            </a:r>
          </a:p>
        </p:txBody>
      </p:sp>
      <p:sp>
        <p:nvSpPr>
          <p:cNvPr id="12" name="Tekstvak 18"/>
          <p:cNvSpPr txBox="1"/>
          <p:nvPr/>
        </p:nvSpPr>
        <p:spPr>
          <a:xfrm>
            <a:off x="6694749" y="3284984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white"/>
                </a:solidFill>
              </a:rPr>
              <a:t>ctx.lineTo</a:t>
            </a:r>
            <a:r>
              <a:rPr lang="en-US" sz="2400" dirty="0">
                <a:solidFill>
                  <a:prstClr val="white"/>
                </a:solidFill>
              </a:rPr>
              <a:t>(75, 100); </a:t>
            </a:r>
          </a:p>
        </p:txBody>
      </p:sp>
      <p:sp>
        <p:nvSpPr>
          <p:cNvPr id="13" name="Tekstvak 19"/>
          <p:cNvSpPr txBox="1"/>
          <p:nvPr/>
        </p:nvSpPr>
        <p:spPr>
          <a:xfrm>
            <a:off x="6694749" y="3717032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white"/>
                </a:solidFill>
              </a:rPr>
              <a:t>ctx.lineTo</a:t>
            </a:r>
            <a:r>
              <a:rPr lang="en-US" sz="2400" dirty="0">
                <a:solidFill>
                  <a:prstClr val="white"/>
                </a:solidFill>
              </a:rPr>
              <a:t>(25, 100); </a:t>
            </a:r>
          </a:p>
        </p:txBody>
      </p:sp>
      <p:sp>
        <p:nvSpPr>
          <p:cNvPr id="14" name="Tekstvak 20"/>
          <p:cNvSpPr txBox="1"/>
          <p:nvPr/>
        </p:nvSpPr>
        <p:spPr>
          <a:xfrm>
            <a:off x="6694749" y="414908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white"/>
                </a:solidFill>
              </a:rPr>
              <a:t>ctx.fill</a:t>
            </a:r>
            <a:r>
              <a:rPr lang="en-US" sz="2400" dirty="0">
                <a:solidFill>
                  <a:prstClr val="white"/>
                </a:solidFill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6849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0.26771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5497560" y="186003"/>
            <a:ext cx="6777266" cy="6120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egoe UI" panose="020B0502040204020203" pitchFamily="34" charset="0"/>
                <a:ea typeface="Verdana" charset="0"/>
                <a:cs typeface="Segoe UI" panose="020B0502040204020203" pitchFamily="34" charset="0"/>
              </a:defRPr>
            </a:lvl1pPr>
          </a:lstStyle>
          <a:p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context.beginPath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context.moveTo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(100, 100);         </a:t>
            </a:r>
            <a:b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context.lineTo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(100, 300);  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context.lineTo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(150, 300);  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context.lineTo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(150, 155);  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context.lineTo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(205, 155);  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context.lineTo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(205, 100);  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context.closePath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();         </a:t>
            </a:r>
            <a:b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context.fillStyle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 = "#0099ff";         </a:t>
            </a:r>
            <a:b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context.fill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();         </a:t>
            </a:r>
            <a:b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context.lineWidth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 = 6;         </a:t>
            </a:r>
            <a:b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context.lineJoin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 = "round";         </a:t>
            </a:r>
            <a:b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context.strokeStyle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 = "#</a:t>
            </a: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cccccc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";         </a:t>
            </a:r>
            <a:b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context.stroke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();  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78" y="2123678"/>
            <a:ext cx="12954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463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737113" y="2572409"/>
            <a:ext cx="827929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Segoe UI" panose="020B0502040204020203" pitchFamily="34" charset="0"/>
                <a:ea typeface="Verdana" charset="0"/>
                <a:cs typeface="Segoe UI" panose="020B0502040204020203" pitchFamily="34" charset="0"/>
              </a:defRPr>
            </a:lvl1pPr>
          </a:lstStyle>
          <a:p>
            <a:r>
              <a:rPr lang="en-US" sz="24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context.beginPath</a:t>
            </a:r>
            <a:r>
              <a:rPr lang="en-US" sz="24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(); context.arc(100, 50, 30, 0, </a:t>
            </a:r>
            <a:r>
              <a:rPr lang="en-US" sz="24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Math.PI</a:t>
            </a:r>
            <a:r>
              <a:rPr lang="en-US" sz="24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 * 2, true); </a:t>
            </a:r>
          </a:p>
          <a:p>
            <a:r>
              <a:rPr lang="en-US" sz="24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context.fill</a:t>
            </a:r>
            <a:r>
              <a:rPr lang="en-US" sz="24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(); </a:t>
            </a:r>
            <a:endParaRPr lang="en-US" sz="2400" b="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17" y="1124744"/>
            <a:ext cx="2160240" cy="415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53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/>
          <p:cNvSpPr/>
          <p:nvPr/>
        </p:nvSpPr>
        <p:spPr>
          <a:xfrm>
            <a:off x="232724" y="849439"/>
            <a:ext cx="9361040" cy="48013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onsolas"/>
              </a:rPr>
              <a:t>&lt;!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DOCTYPE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html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"-//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W3C//DTD XHTML 1.0 Transitional//EN"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http://www.w3.org/TR/xhtml1/DTD/xhtml1-transitional.dtd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"&gt;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html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xmlns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="http://www.w3.org/1999/xhtml"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lang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="en"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xml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: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lang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="en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"&gt;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head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meta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http-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equiv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="Content-Type"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content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="text/html; charset=utf-8"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link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rel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stylesheet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="text/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css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="styles.css"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title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title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head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body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Hello World!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body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html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  <p:sp>
        <p:nvSpPr>
          <p:cNvPr id="7" name="Tekstvak 4"/>
          <p:cNvSpPr txBox="1"/>
          <p:nvPr/>
        </p:nvSpPr>
        <p:spPr>
          <a:xfrm>
            <a:off x="10895219" y="138836"/>
            <a:ext cx="115570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smtClean="0">
                <a:solidFill>
                  <a:srgbClr val="FFFFFF"/>
                </a:solidFill>
              </a:rPr>
              <a:t>Classic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8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/>
          <p:cNvSpPr/>
          <p:nvPr/>
        </p:nvSpPr>
        <p:spPr>
          <a:xfrm>
            <a:off x="232724" y="849439"/>
            <a:ext cx="9361040" cy="48013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onsolas"/>
              </a:rPr>
              <a:t>&lt;!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DOCTYPE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html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srgbClr val="0000FF"/>
              </a:solidFill>
              <a:latin typeface="Consolas"/>
            </a:endParaRPr>
          </a:p>
          <a:p>
            <a:endParaRPr lang="en-US" dirty="0" smtClean="0">
              <a:solidFill>
                <a:srgbClr val="0000FF"/>
              </a:solidFill>
              <a:latin typeface="Consolas"/>
            </a:endParaRP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html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xmlns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="http://www.w3.org/1999/xhtml"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lang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="en"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xml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: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lang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="en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"&gt;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head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meta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http-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equiv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="Content-Type"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content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="text/html; charset=utf-8"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link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rel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stylesheet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="text/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css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="styles.css"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title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title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head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body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Hello World!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body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html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  <p:sp>
        <p:nvSpPr>
          <p:cNvPr id="7" name="Tekstvak 4"/>
          <p:cNvSpPr txBox="1"/>
          <p:nvPr/>
        </p:nvSpPr>
        <p:spPr>
          <a:xfrm>
            <a:off x="10895219" y="138836"/>
            <a:ext cx="115570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smtClean="0">
                <a:solidFill>
                  <a:srgbClr val="FFFFFF"/>
                </a:solidFill>
              </a:rPr>
              <a:t>DocType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1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/>
          <p:cNvSpPr/>
          <p:nvPr/>
        </p:nvSpPr>
        <p:spPr>
          <a:xfrm>
            <a:off x="232724" y="849439"/>
            <a:ext cx="9361040" cy="48013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onsolas"/>
              </a:rPr>
              <a:t>&lt;!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DOCTYPE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html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srgbClr val="0000FF"/>
              </a:solidFill>
              <a:latin typeface="Consolas"/>
            </a:endParaRPr>
          </a:p>
          <a:p>
            <a:endParaRPr lang="en-US" dirty="0" smtClean="0">
              <a:solidFill>
                <a:srgbClr val="0000FF"/>
              </a:solidFill>
              <a:latin typeface="Consolas"/>
            </a:endParaRP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html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/>
              </a:rPr>
              <a:t>lang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="en"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xml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: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lang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="en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"&gt;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head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meta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http-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equiv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="Content-Type"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content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="text/html; charset=utf-8"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link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rel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stylesheet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="text/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css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="styles.css"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title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title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head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body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Hello World!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body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html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  <p:sp>
        <p:nvSpPr>
          <p:cNvPr id="7" name="Tekstvak 4"/>
          <p:cNvSpPr txBox="1"/>
          <p:nvPr/>
        </p:nvSpPr>
        <p:spPr>
          <a:xfrm>
            <a:off x="10895219" y="138836"/>
            <a:ext cx="115570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smtClean="0">
                <a:solidFill>
                  <a:srgbClr val="FFFFFF"/>
                </a:solidFill>
              </a:rPr>
              <a:t>xmlns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44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/>
          <p:cNvSpPr/>
          <p:nvPr/>
        </p:nvSpPr>
        <p:spPr>
          <a:xfrm>
            <a:off x="232724" y="849439"/>
            <a:ext cx="9361040" cy="48013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onsolas"/>
              </a:rPr>
              <a:t>&lt;!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DOCTYPE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html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srgbClr val="0000FF"/>
              </a:solidFill>
              <a:latin typeface="Consolas"/>
            </a:endParaRPr>
          </a:p>
          <a:p>
            <a:endParaRPr lang="en-US" dirty="0" smtClean="0">
              <a:solidFill>
                <a:srgbClr val="0000FF"/>
              </a:solidFill>
              <a:latin typeface="Consolas"/>
            </a:endParaRP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html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xmlns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="http://www.w3.org/1999/xhtml"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lang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="en"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xml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: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lang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="en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"&gt;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head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meta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</a:rPr>
              <a:t>charset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="utf-8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link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rel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stylesheet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="text/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css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="styles.css"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/&gt;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title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title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head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body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Hello World!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body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html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  <p:sp>
        <p:nvSpPr>
          <p:cNvPr id="7" name="Tekstvak 4"/>
          <p:cNvSpPr txBox="1"/>
          <p:nvPr/>
        </p:nvSpPr>
        <p:spPr>
          <a:xfrm>
            <a:off x="10895219" y="138836"/>
            <a:ext cx="115570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smtClean="0">
                <a:solidFill>
                  <a:srgbClr val="FFFFFF"/>
                </a:solidFill>
              </a:rPr>
              <a:t>charset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423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802</Words>
  <Application>Microsoft Office PowerPoint</Application>
  <PresentationFormat>Widescreen</PresentationFormat>
  <Paragraphs>242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Segoe UI</vt:lpstr>
      <vt:lpstr>Verdana</vt:lpstr>
      <vt:lpstr>Wingdings</vt:lpstr>
      <vt:lpstr>1_Office-thema</vt:lpstr>
      <vt:lpstr>HTML5</vt:lpstr>
      <vt:lpstr>Goal</vt:lpstr>
      <vt:lpstr>Agenda</vt:lpstr>
      <vt:lpstr>Compatibility</vt:lpstr>
      <vt:lpstr>HTML5</vt:lpstr>
      <vt:lpstr>PowerPoint Presentation</vt:lpstr>
      <vt:lpstr>PowerPoint Presentation</vt:lpstr>
      <vt:lpstr>PowerPoint Presentation</vt:lpstr>
      <vt:lpstr>PowerPoint Presentation</vt:lpstr>
      <vt:lpstr>HTML5</vt:lpstr>
      <vt:lpstr>New Elements</vt:lpstr>
      <vt:lpstr>Question</vt:lpstr>
      <vt:lpstr>PowerPoint Presentation</vt:lpstr>
      <vt:lpstr>PowerPoint Presentation</vt:lpstr>
      <vt:lpstr>What if a browser doesn’t support these elements</vt:lpstr>
      <vt:lpstr>HTML5</vt:lpstr>
      <vt:lpstr>PowerPoint Presentation</vt:lpstr>
      <vt:lpstr>PowerPoint Presentation</vt:lpstr>
      <vt:lpstr>PowerPoint Presentation</vt:lpstr>
      <vt:lpstr>HTML5</vt:lpstr>
      <vt:lpstr>PowerPoint Presentation</vt:lpstr>
      <vt:lpstr>Attribute: required</vt:lpstr>
      <vt:lpstr>Attribute: placeholder</vt:lpstr>
      <vt:lpstr>Attribute: Pattern</vt:lpstr>
      <vt:lpstr>Attribute: autofocus</vt:lpstr>
      <vt:lpstr>Attribute list</vt:lpstr>
      <vt:lpstr>Input fields</vt:lpstr>
      <vt:lpstr>More input fields</vt:lpstr>
      <vt:lpstr>HTML5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W3C suggested</vt:lpstr>
      <vt:lpstr>PowerPoint Presentation</vt:lpstr>
      <vt:lpstr>PowerPoint Presentation</vt:lpstr>
      <vt:lpstr>PowerPoint Presentation</vt:lpstr>
      <vt:lpstr>HTML5</vt:lpstr>
      <vt:lpstr>PowerPoint Presentation</vt:lpstr>
      <vt:lpstr>Canvas</vt:lpstr>
      <vt:lpstr>PowerPoint Presentation</vt:lpstr>
      <vt:lpstr>PowerPoint Presentation</vt:lpstr>
      <vt:lpstr>Grab the 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Gansbeke Bertel</dc:creator>
  <cp:lastModifiedBy>Kevin DeRudder</cp:lastModifiedBy>
  <cp:revision>220</cp:revision>
  <dcterms:created xsi:type="dcterms:W3CDTF">2016-09-12T12:38:38Z</dcterms:created>
  <dcterms:modified xsi:type="dcterms:W3CDTF">2018-10-11T11:31:18Z</dcterms:modified>
</cp:coreProperties>
</file>